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9" r:id="rId3"/>
    <p:sldId id="277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9" r:id="rId14"/>
    <p:sldId id="280" r:id="rId15"/>
    <p:sldId id="341" r:id="rId16"/>
    <p:sldId id="342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91" r:id="rId26"/>
    <p:sldId id="354" r:id="rId27"/>
    <p:sldId id="355" r:id="rId28"/>
    <p:sldId id="393" r:id="rId29"/>
    <p:sldId id="392" r:id="rId30"/>
    <p:sldId id="394" r:id="rId31"/>
    <p:sldId id="395" r:id="rId32"/>
    <p:sldId id="396" r:id="rId33"/>
    <p:sldId id="397" r:id="rId34"/>
    <p:sldId id="3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F6A38-BD1B-4BD1-B878-FCBC1931F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9FF5F0-5888-46BE-964F-33E364E29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6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6">
            <a:extLst>
              <a:ext uri="{FF2B5EF4-FFF2-40B4-BE49-F238E27FC236}">
                <a16:creationId xmlns:a16="http://schemas.microsoft.com/office/drawing/2014/main" id="{A0136E14-9165-31DB-5E6D-3835E75298E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 Unicode MS" charset="0"/>
              </a:defRPr>
            </a:lvl5pPr>
            <a:lvl6pPr marL="1536700" indent="-215900" defTabSz="457200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 Unicode MS" charset="0"/>
              </a:defRPr>
            </a:lvl6pPr>
            <a:lvl7pPr marL="1993900" indent="-215900" defTabSz="457200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 Unicode MS" charset="0"/>
              </a:defRPr>
            </a:lvl7pPr>
            <a:lvl8pPr marL="2451100" indent="-215900" defTabSz="457200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 Unicode MS" charset="0"/>
              </a:defRPr>
            </a:lvl8pPr>
            <a:lvl9pPr marL="2908300" indent="-215900" defTabSz="457200" eaLnBrk="0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 Unicode MS" charset="0"/>
              </a:defRPr>
            </a:lvl9pPr>
          </a:lstStyle>
          <a:p>
            <a:pPr eaLnBrk="1"/>
            <a:fld id="{86845C45-CA4E-4201-B687-EE3B65B03137}" type="slidenum">
              <a:rPr lang="en-GB" altLang="el-GR">
                <a:solidFill>
                  <a:srgbClr val="000000"/>
                </a:solidFill>
                <a:latin typeface="Times New Roman" panose="02020603050405020304" pitchFamily="18" charset="0"/>
              </a:rPr>
              <a:pPr eaLnBrk="1"/>
              <a:t>4</a:t>
            </a:fld>
            <a:endParaRPr lang="en-GB" altLang="el-GR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7" name="Rectangle 1">
            <a:extLst>
              <a:ext uri="{FF2B5EF4-FFF2-40B4-BE49-F238E27FC236}">
                <a16:creationId xmlns:a16="http://schemas.microsoft.com/office/drawing/2014/main" id="{187505E4-085D-D22E-57F9-EEC0C1151C77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8" name="Rectangle 2">
            <a:extLst>
              <a:ext uri="{FF2B5EF4-FFF2-40B4-BE49-F238E27FC236}">
                <a16:creationId xmlns:a16="http://schemas.microsoft.com/office/drawing/2014/main" id="{F02F131E-3CCD-8D4C-3444-C2F939BB591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4370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l-GR" altLang="el-G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5C2FE0B-747E-4E51-8338-9337A712521F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EF74B7E-6D78-40C0-B480-B2E1F05096CD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3EA5081-7C3B-4331-8DF4-4701702254E9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BAD4660-C1BD-43D6-AED2-2CDB1E45F07D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79B905-280D-44BD-8E31-AB90F5734834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79B905-280D-44BD-8E31-AB90F5734834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C00B-B975-95A4-D0DA-6627FE72F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044B7-0240-7764-F410-74A57177E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860B2-F6D2-98A2-F0A3-21034B7E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F51EC-A8E9-3FB7-0043-2DD1D810D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A3847-C56B-6F8C-DC55-90D788C4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C4A7-6468-F0E8-13D5-58A41D8B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4483E-F551-75F3-54EF-91CA40200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DFDF6-E188-7BE1-635F-36DD941EC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321FD-0789-A615-0012-755E02417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5D1A5-62CC-D10B-D935-6EADBB06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7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E22C75-11A4-7FAC-11E7-B08D67BFE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D30E9-6964-05BD-4DFB-69FBEA4B8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6AB0B-930F-A665-483C-B97310C9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61F6B-6B9C-F1C8-1808-AABC2F03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96493-3B20-921F-932B-437AD70E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95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70880" cy="1143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14CD639-F696-FA4B-AD43-EE80601C0D0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l-GR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24E2F90-6D67-2724-737C-B93D747F77A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l-G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6B23D7-6977-3290-5700-2321DAD4C55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01B032-54CC-49F4-8E1C-5031664F2344}" type="slidenum">
              <a:rPr lang="en-GB" altLang="el-GR"/>
              <a:pPr/>
              <a:t>‹#›</a:t>
            </a:fld>
            <a:endParaRPr lang="en-GB" altLang="el-GR"/>
          </a:p>
        </p:txBody>
      </p:sp>
    </p:spTree>
    <p:extLst>
      <p:ext uri="{BB962C8B-B14F-4D97-AF65-F5344CB8AC3E}">
        <p14:creationId xmlns:p14="http://schemas.microsoft.com/office/powerpoint/2010/main" val="48771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7CFF-8B70-3D58-A8A5-DE954BB1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A43E-3210-1E5C-B800-0B2FB6AB7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2BCE8-753A-0DCB-4856-968D47D7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D86F2-4EF0-8792-4005-7A55992B8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19A19-602E-6ED8-89B5-97FF5054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1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6D0A-9C72-1F48-7021-3E851B88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AB417-A498-58C9-A563-A01A75BE1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6CA20-5455-6BD9-0BE3-83E64CD6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29F8E-A4AF-BEED-EE3C-9B914189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78FE8-FD33-453A-9657-BD14BB3C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D06D-7BC7-5783-F73A-E50E98FF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AB01D-7F2E-D1AB-53F3-D15EDFDE3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DE2D2-B547-5972-3ED5-1186100BA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9932D-3954-2DDB-7237-0D79C722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78ECF-F69E-C087-89FD-625C3FC2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759F1-23F6-F903-8CA0-D6ED9170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9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661-516A-CD51-812A-15420C42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D1783-47D3-F229-B87F-0E31EB8A6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59A78-A91D-B58A-279E-D2AAF294A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0B4A08-6843-9798-83E3-CAD1DE06ED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EBD5A-32B1-2DA8-A66B-66863E9053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44866-1BA5-35A0-8221-18D3AD60D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F6AC17-64BB-082B-5E61-FD6C2D20F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87FA4-1B0B-6457-9F7B-2EA87991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9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164D-FC70-AF27-F1E8-715B555C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28DA7-9BBD-2099-C285-B15EF8FC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4C6E7-F555-289C-E3A5-907E8C55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C9BD8-A526-552A-066C-E923A956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5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09D4A-BE39-ACF2-1160-56E465C0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767D9-69CB-A9C5-3155-0A6668F7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939B-1ABD-054F-7560-0077EE23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9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E177-96D2-04CA-B4DB-44101F05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56ED4-1DEE-6DE7-ECE5-B8A37EDAB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D929F-7DC5-33F1-4EBE-21BCB75B3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3A1EE-1AB8-0EED-5FAF-012C81ED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ED857-D77A-4F86-2795-F87A75BD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20977-AB99-F019-1E68-BE48C95B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7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45C9-260D-1719-855D-3B6BDD301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34811A-EA6E-F8F3-B7DF-BE3C59080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8F594-89D3-DA9C-932E-C1BEE2823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EFDDC-954C-A86B-810C-7E8789B4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F3437-A567-176E-9763-746DB3B3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234CD-536B-F8CB-91B7-BB44FC72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9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1EBFB-1088-DDFD-DAD3-F1C095AB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025E6-0494-E352-4D8F-C013CCE30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9F95A-72CD-1752-1F17-1745F44EE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7C72B-C56A-4B52-AE42-89FB96B1487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C7F39-65B4-5E98-AB06-011C33421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521F8-F824-2AC6-5518-1676444C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46908-234C-467C-BC68-FB03D2AEF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8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mpserver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mamp.info/en/index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2C6B-F896-29CD-955A-2F81EABA8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Developing Database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05750-CBE5-E3D4-72FC-9EADB93F3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Connecting to a Database from An Application</a:t>
            </a:r>
          </a:p>
          <a:p>
            <a:endParaRPr lang="en-US" dirty="0"/>
          </a:p>
          <a:p>
            <a:r>
              <a:rPr lang="en-US" dirty="0"/>
              <a:t>Prof Dr </a:t>
            </a:r>
            <a:r>
              <a:rPr lang="en-US" dirty="0" err="1"/>
              <a:t>Melike</a:t>
            </a:r>
            <a:r>
              <a:rPr lang="en-US" dirty="0"/>
              <a:t> </a:t>
            </a:r>
            <a:r>
              <a:rPr lang="en-US" dirty="0" err="1"/>
              <a:t>Şah</a:t>
            </a:r>
            <a:r>
              <a:rPr lang="en-US" dirty="0"/>
              <a:t> </a:t>
            </a:r>
            <a:r>
              <a:rPr lang="en-US" dirty="0" err="1"/>
              <a:t>Direkoğlu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52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5C2A-3882-4EA9-787F-9A5A9756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B65B8-57DD-9982-972B-17FCC85F7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" t="13737" r="64848" b="71583"/>
          <a:stretch/>
        </p:blipFill>
        <p:spPr>
          <a:xfrm>
            <a:off x="414676" y="273629"/>
            <a:ext cx="7758873" cy="2124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F58CE-AEDC-7426-A51D-5E6308D32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99" r="69613" b="75623"/>
          <a:stretch/>
        </p:blipFill>
        <p:spPr>
          <a:xfrm>
            <a:off x="109172" y="3527135"/>
            <a:ext cx="9016355" cy="18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1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9CCF-05C6-B097-62EC-6537CE29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 Procedure from </a:t>
            </a:r>
            <a:r>
              <a:rPr lang="en-US" dirty="0" err="1"/>
              <a:t>PhP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79ADB-B21F-711B-F3F5-307D73D60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8" t="19663" r="27576" b="71583"/>
          <a:stretch/>
        </p:blipFill>
        <p:spPr>
          <a:xfrm>
            <a:off x="401973" y="4622128"/>
            <a:ext cx="11177548" cy="84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693B22-6A6A-92BF-C768-A7522860A4C4}"/>
              </a:ext>
            </a:extLst>
          </p:cNvPr>
          <p:cNvSpPr txBox="1"/>
          <p:nvPr/>
        </p:nvSpPr>
        <p:spPr>
          <a:xfrm>
            <a:off x="608641" y="1588044"/>
            <a:ext cx="108352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emp_salary</a:t>
            </a:r>
            <a:r>
              <a:rPr lang="en-US" sz="2800" dirty="0"/>
              <a:t> is the procedure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First create the procedure using </a:t>
            </a:r>
            <a:r>
              <a:rPr lang="en-US" sz="2800" dirty="0" err="1"/>
              <a:t>PhPMyadmin</a:t>
            </a:r>
            <a:r>
              <a:rPr lang="en-US" sz="2800" dirty="0"/>
              <a:t> interface or SQL command.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Then, call it from the body of </a:t>
            </a:r>
            <a:r>
              <a:rPr lang="en-US" sz="2800" dirty="0" err="1"/>
              <a:t>PhP</a:t>
            </a:r>
            <a:r>
              <a:rPr lang="en-US" sz="2800" dirty="0"/>
              <a:t> code as follows. </a:t>
            </a:r>
          </a:p>
        </p:txBody>
      </p:sp>
    </p:spTree>
    <p:extLst>
      <p:ext uri="{BB962C8B-B14F-4D97-AF65-F5344CB8AC3E}">
        <p14:creationId xmlns:p14="http://schemas.microsoft.com/office/powerpoint/2010/main" val="2857261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95F5-63F5-C62B-2A2E-868AC75D0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Connection from Java to a DB using JDBC Connector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DF37DE8-87C1-7A45-098E-904CF264B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6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7AB3-D864-897C-4F24-D6B62296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download JDBC Connector and then Add JDBC connector path to the </a:t>
            </a:r>
            <a:r>
              <a:rPr lang="en-US" dirty="0" err="1"/>
              <a:t>classpath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C0F84-7207-84C2-4E55-8A18CBBC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E68D2-DBB5-97FD-D08A-972AFC920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55" t="51179" r="51288" b="27138"/>
          <a:stretch/>
        </p:blipFill>
        <p:spPr>
          <a:xfrm>
            <a:off x="2133599" y="2036729"/>
            <a:ext cx="7499927" cy="32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E45AB-4929-B190-3F54-1CE639A49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76" t="31778" r="41165" b="7090"/>
          <a:stretch/>
        </p:blipFill>
        <p:spPr>
          <a:xfrm>
            <a:off x="551515" y="60181"/>
            <a:ext cx="7622668" cy="65925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5E0D86-C8B1-806B-D61E-DF892653D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64440" r="63939" b="16232"/>
          <a:stretch/>
        </p:blipFill>
        <p:spPr>
          <a:xfrm>
            <a:off x="7989454" y="3419765"/>
            <a:ext cx="3934691" cy="2532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8326DF-06D2-097C-99CE-9FE57C56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727" y="-78221"/>
            <a:ext cx="10515600" cy="1325563"/>
          </a:xfrm>
        </p:spPr>
        <p:txBody>
          <a:bodyPr/>
          <a:lstStyle/>
          <a:p>
            <a:r>
              <a:rPr lang="en-US" dirty="0"/>
              <a:t>Connection Code</a:t>
            </a:r>
          </a:p>
        </p:txBody>
      </p:sp>
    </p:spTree>
    <p:extLst>
      <p:ext uri="{BB962C8B-B14F-4D97-AF65-F5344CB8AC3E}">
        <p14:creationId xmlns:p14="http://schemas.microsoft.com/office/powerpoint/2010/main" val="202948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JDBC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405" y="1588655"/>
            <a:ext cx="11460595" cy="5051552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002060"/>
                </a:solidFill>
              </a:rPr>
              <a:t>JDBC</a:t>
            </a:r>
            <a:r>
              <a:rPr lang="en-US" altLang="en-US" sz="2400" dirty="0"/>
              <a:t> is a Java API for communicating with database systems supporting SQL.</a:t>
            </a:r>
          </a:p>
          <a:p>
            <a:r>
              <a:rPr lang="en-US" altLang="en-US" sz="2400" dirty="0"/>
              <a:t>JDBC supports a variety of features for querying and updating data, and for retrieving query results.</a:t>
            </a:r>
          </a:p>
          <a:p>
            <a:r>
              <a:rPr lang="en-US" altLang="en-US" sz="2400" dirty="0"/>
              <a:t>JDBC also supports metadata retrieval, such as querying about relations present in the database and the names and types of relation attributes.</a:t>
            </a:r>
          </a:p>
          <a:p>
            <a:r>
              <a:rPr lang="en-US" altLang="en-US" sz="2400" dirty="0"/>
              <a:t>Model for communicating with the database: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Open a connection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Create a 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statement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 object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Execute queries using the statement object to send queries and fetch results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Exception mechanism to handle errors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JDBC Code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8031163" cy="5238750"/>
          </a:xfrm>
        </p:spPr>
        <p:txBody>
          <a:bodyPr/>
          <a:lstStyle/>
          <a:p>
            <a:pPr lvl="1">
              <a:buFont typeface="Monotype Sorts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public static void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JDBCexample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(String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dbid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, String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userid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, String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passwd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) </a:t>
            </a:r>
          </a:p>
          <a:p>
            <a:pPr>
              <a:buFont typeface="Monotype Sorts" charset="2"/>
              <a:buNone/>
            </a:pPr>
            <a:r>
              <a:rPr lang="en-US" altLang="en-US" sz="1600" b="1" dirty="0"/>
              <a:t>            { </a:t>
            </a:r>
          </a:p>
          <a:p>
            <a:pPr lvl="1">
              <a:buFont typeface="Monotype Sorts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     try (Connection conn =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DriverManager.getConnection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(     </a:t>
            </a:r>
            <a:br>
              <a:rPr lang="en-US" altLang="en-US" sz="1600" b="1" dirty="0">
                <a:ea typeface="ＭＳ Ｐゴシック" panose="020B0600070205080204" pitchFamily="34" charset="-128"/>
              </a:rPr>
            </a:br>
            <a:r>
              <a:rPr lang="en-US" altLang="en-US" sz="1600" b="1" dirty="0">
                <a:ea typeface="ＭＳ Ｐゴシック" panose="020B0600070205080204" pitchFamily="34" charset="-128"/>
              </a:rPr>
              <a:t>       "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jdbc:oracle:thin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:</a:t>
            </a:r>
            <a:r>
              <a:rPr lang="en-US" altLang="en-US" sz="1600" dirty="0">
                <a:ea typeface="ＭＳ Ｐゴシック" panose="020B0600070205080204" pitchFamily="34" charset="-128"/>
              </a:rPr>
              <a:t>@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db.yale.edu:2000:univdb",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userid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passwd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); </a:t>
            </a:r>
          </a:p>
          <a:p>
            <a:pPr lvl="1">
              <a:buFont typeface="Monotype Sorts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            Statement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stmt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 =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conn.createStatement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();</a:t>
            </a:r>
            <a:br>
              <a:rPr lang="en-US" altLang="en-US" sz="1600" b="1" dirty="0">
                <a:ea typeface="ＭＳ Ｐゴシック" panose="020B0600070205080204" pitchFamily="34" charset="-128"/>
              </a:rPr>
            </a:br>
            <a:r>
              <a:rPr lang="en-US" altLang="en-US" sz="1600" b="1" dirty="0">
                <a:ea typeface="ＭＳ Ｐゴシック" panose="020B0600070205080204" pitchFamily="34" charset="-128"/>
              </a:rPr>
              <a:t>     ) </a:t>
            </a:r>
          </a:p>
          <a:p>
            <a:pPr lvl="1">
              <a:buFont typeface="Monotype Sorts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     { </a:t>
            </a:r>
          </a:p>
          <a:p>
            <a:pPr lvl="1">
              <a:buFont typeface="Monotype Sorts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            … Do Actual Work ….	</a:t>
            </a:r>
          </a:p>
          <a:p>
            <a:pPr lvl="1">
              <a:buFont typeface="Monotype Sorts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     }		</a:t>
            </a:r>
          </a:p>
          <a:p>
            <a:pPr lvl="1">
              <a:buFont typeface="Monotype Sorts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    catch (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SQLException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sqle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) { 		</a:t>
            </a:r>
          </a:p>
          <a:p>
            <a:pPr lvl="1">
              <a:buFont typeface="Monotype Sorts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       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System.out.println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("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SQLException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 : " + </a:t>
            </a:r>
            <a:r>
              <a:rPr lang="en-US" altLang="en-US" sz="1600" b="1" dirty="0" err="1">
                <a:ea typeface="ＭＳ Ｐゴシック" panose="020B0600070205080204" pitchFamily="34" charset="-128"/>
              </a:rPr>
              <a:t>sqle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);		</a:t>
            </a:r>
          </a:p>
          <a:p>
            <a:pPr lvl="1">
              <a:buFont typeface="Monotype Sorts" charset="2"/>
              <a:buNone/>
            </a:pPr>
            <a:r>
              <a:rPr lang="en-US" altLang="en-US" sz="1600" b="1" dirty="0">
                <a:ea typeface="ＭＳ Ｐゴシック" panose="020B0600070205080204" pitchFamily="34" charset="-128"/>
              </a:rPr>
              <a:t>     }		</a:t>
            </a:r>
          </a:p>
          <a:p>
            <a:pPr>
              <a:buFont typeface="Monotype Sorts" charset="2"/>
              <a:buNone/>
            </a:pPr>
            <a:r>
              <a:rPr lang="en-US" altLang="en-US" sz="1600" b="1" dirty="0"/>
              <a:t>     }</a:t>
            </a:r>
          </a:p>
          <a:p>
            <a:pPr>
              <a:buFont typeface="Monotype Sorts" charset="2"/>
              <a:buNone/>
            </a:pPr>
            <a:endParaRPr lang="en-US" altLang="en-US" sz="800" b="1" dirty="0"/>
          </a:p>
          <a:p>
            <a:pPr>
              <a:buFont typeface="Monotype Sorts" charset="2"/>
              <a:buNone/>
            </a:pPr>
            <a:r>
              <a:rPr lang="en-US" altLang="en-US" sz="1600" b="1" dirty="0"/>
              <a:t>NOTE: Above syntax works with Java 7, and JDBC 4 onwards. </a:t>
            </a:r>
            <a:br>
              <a:rPr lang="en-US" altLang="en-US" sz="1600" b="1" dirty="0"/>
            </a:br>
            <a:r>
              <a:rPr lang="en-US" altLang="en-US" sz="1600" b="1" dirty="0"/>
              <a:t>Resources opened in “try (….)” syntax (“try with resources”) are automatically closed at the end of the try block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636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JDBC SUBSECTIONS      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9115" y="1596882"/>
            <a:ext cx="7734300" cy="4903787"/>
          </a:xfrm>
        </p:spPr>
        <p:txBody>
          <a:bodyPr/>
          <a:lstStyle/>
          <a:p>
            <a:r>
              <a:rPr lang="en-US" altLang="en-US" dirty="0"/>
              <a:t>Connecting to the Database</a:t>
            </a:r>
          </a:p>
          <a:p>
            <a:r>
              <a:rPr lang="en-US" altLang="en-US" dirty="0"/>
              <a:t>Shipping SQL Statements to the Database System</a:t>
            </a:r>
          </a:p>
          <a:p>
            <a:r>
              <a:rPr lang="en-US" altLang="en-US" dirty="0"/>
              <a:t>Exceptions and Resource Management</a:t>
            </a:r>
          </a:p>
          <a:p>
            <a:r>
              <a:rPr lang="en-US" altLang="en-US" dirty="0"/>
              <a:t>Retrieving the Result of a Query</a:t>
            </a:r>
          </a:p>
          <a:p>
            <a:r>
              <a:rPr lang="en-US" altLang="en-US" dirty="0"/>
              <a:t>Prepared Statements</a:t>
            </a:r>
          </a:p>
          <a:p>
            <a:r>
              <a:rPr lang="en-US" altLang="en-US" dirty="0"/>
              <a:t>Callable Statements</a:t>
            </a:r>
          </a:p>
          <a:p>
            <a:r>
              <a:rPr lang="en-US" altLang="en-US" dirty="0"/>
              <a:t>Metadata Features</a:t>
            </a:r>
          </a:p>
          <a:p>
            <a:r>
              <a:rPr lang="en-US" altLang="en-US" dirty="0"/>
              <a:t>Other Features</a:t>
            </a:r>
          </a:p>
          <a:p>
            <a:r>
              <a:rPr lang="en-US" altLang="en-US" dirty="0"/>
              <a:t>Database Access from Python</a:t>
            </a:r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JDBC Code Details       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00082"/>
            <a:ext cx="7734300" cy="4903787"/>
          </a:xfrm>
        </p:spPr>
        <p:txBody>
          <a:bodyPr/>
          <a:lstStyle/>
          <a:p>
            <a:r>
              <a:rPr lang="en-US" altLang="en-US" dirty="0"/>
              <a:t>Getting result fields:</a:t>
            </a:r>
          </a:p>
          <a:p>
            <a:pPr lvl="1"/>
            <a:r>
              <a:rPr lang="en-US" altLang="en-US" b="1" dirty="0" err="1">
                <a:ea typeface="ＭＳ Ｐゴシック" panose="020B0600070205080204" pitchFamily="34" charset="-128"/>
              </a:rPr>
              <a:t>rs.getString</a:t>
            </a:r>
            <a:r>
              <a:rPr lang="en-US" altLang="en-US" b="1" dirty="0">
                <a:ea typeface="ＭＳ Ｐゴシック" panose="020B0600070205080204" pitchFamily="34" charset="-128"/>
              </a:rPr>
              <a:t>(</a:t>
            </a:r>
            <a:r>
              <a:rPr lang="ja-JP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dept_name</a:t>
            </a:r>
            <a:r>
              <a:rPr lang="ja-JP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 b="1" dirty="0">
                <a:ea typeface="ＭＳ Ｐゴシック" panose="020B0600070205080204" pitchFamily="34" charset="-128"/>
              </a:rPr>
              <a:t>) and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rs.getString</a:t>
            </a:r>
            <a:r>
              <a:rPr lang="en-US" altLang="ja-JP" b="1" dirty="0">
                <a:ea typeface="ＭＳ Ｐゴシック" panose="020B0600070205080204" pitchFamily="34" charset="-128"/>
              </a:rPr>
              <a:t>(1) equivalent if </a:t>
            </a:r>
            <a:r>
              <a:rPr lang="en-US" altLang="ja-JP" b="1" dirty="0" err="1">
                <a:ea typeface="ＭＳ Ｐゴシック" panose="020B0600070205080204" pitchFamily="34" charset="-128"/>
              </a:rPr>
              <a:t>dept_name</a:t>
            </a:r>
            <a:r>
              <a:rPr lang="en-US" altLang="ja-JP" b="1" dirty="0">
                <a:ea typeface="ＭＳ Ｐゴシック" panose="020B0600070205080204" pitchFamily="34" charset="-128"/>
              </a:rPr>
              <a:t> is the first argument of select result.</a:t>
            </a:r>
          </a:p>
          <a:p>
            <a:r>
              <a:rPr lang="en-US" altLang="en-US" dirty="0"/>
              <a:t>Dealing with Null values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 err="1">
                <a:ea typeface="ＭＳ Ｐゴシック" panose="020B0600070205080204" pitchFamily="34" charset="-128"/>
              </a:rPr>
              <a:t>int</a:t>
            </a:r>
            <a:r>
              <a:rPr lang="en-US" altLang="en-US" b="1" dirty="0">
                <a:ea typeface="ＭＳ Ｐゴシック" panose="020B0600070205080204" pitchFamily="34" charset="-128"/>
              </a:rPr>
              <a:t> a =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rs.getInt</a:t>
            </a:r>
            <a:r>
              <a:rPr lang="en-US" altLang="en-US" b="1" dirty="0">
                <a:ea typeface="ＭＳ Ｐゴシック" panose="020B0600070205080204" pitchFamily="34" charset="-128"/>
              </a:rPr>
              <a:t>(</a:t>
            </a:r>
            <a:r>
              <a:rPr lang="ja-JP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b="1" dirty="0">
                <a:ea typeface="ＭＳ Ｐゴシック" panose="020B0600070205080204" pitchFamily="34" charset="-128"/>
              </a:rPr>
              <a:t>a</a:t>
            </a:r>
            <a:r>
              <a:rPr lang="ja-JP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 b="1" dirty="0">
                <a:ea typeface="ＭＳ Ｐゴシック" panose="020B0600070205080204" pitchFamily="34" charset="-128"/>
              </a:rPr>
              <a:t>);</a:t>
            </a:r>
          </a:p>
          <a:p>
            <a:pPr lvl="1">
              <a:buFont typeface="Monotype Sorts" charset="2"/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if (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rs.wasNull</a:t>
            </a:r>
            <a:r>
              <a:rPr lang="en-US" altLang="en-US" b="1" dirty="0">
                <a:ea typeface="ＭＳ Ｐゴシック" panose="020B0600070205080204" pitchFamily="34" charset="-128"/>
              </a:rPr>
              <a:t>())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Systems.out.println</a:t>
            </a:r>
            <a:r>
              <a:rPr lang="en-US" altLang="en-US" b="1" dirty="0">
                <a:ea typeface="ＭＳ Ｐゴシック" panose="020B0600070205080204" pitchFamily="34" charset="-128"/>
              </a:rPr>
              <a:t>(</a:t>
            </a:r>
            <a:r>
              <a:rPr lang="ja-JP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b="1" dirty="0">
                <a:ea typeface="ＭＳ Ｐゴシック" panose="020B0600070205080204" pitchFamily="34" charset="-128"/>
              </a:rPr>
              <a:t>Got null value</a:t>
            </a:r>
            <a:r>
              <a:rPr lang="ja-JP" altLang="en-US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 b="1" dirty="0">
                <a:ea typeface="ＭＳ Ｐゴシック" panose="020B0600070205080204" pitchFamily="34" charset="-128"/>
              </a:rPr>
              <a:t>);</a:t>
            </a:r>
            <a:endParaRPr lang="en-US" altLang="en-US" b="1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635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Prepared Statement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4460" y="1690688"/>
            <a:ext cx="7707313" cy="4903787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PreparedStatement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pStmt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conn.prepareStatement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"insert into instructor values(?,?,?,?)");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pStmt.setString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(1, "88877");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pStmt.setString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(2, "Perry");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pStmt.setString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(3, "Finance");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pStmt.setInt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(4, 125000);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pStmt.executeUpdate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pStmt.setString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(1, "88878");</a:t>
            </a:r>
            <a:b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pStmt.executeUpdate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en-US" altLang="en-US" dirty="0"/>
              <a:t>WARNING: always use prepared statements when taking an input from the user and adding it to a query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NEVER create a query by concatenating strings</a:t>
            </a: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"insert into instructor values(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' " + ID + " ', ' " + name + " ', " + " ' + dept name + " ', " ' balance + </a:t>
            </a:r>
            <a:r>
              <a:rPr lang="en-US" altLang="ja-JP" dirty="0"/>
              <a:t>'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)</a:t>
            </a:r>
            <a:r>
              <a:rPr lang="ja-JP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endParaRPr lang="en-US" altLang="ja-JP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1"/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What if name is </a:t>
            </a:r>
            <a:r>
              <a:rPr lang="ja-JP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“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D'Souza</a:t>
            </a:r>
            <a:r>
              <a:rPr lang="ja-JP" alt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”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  <a:p>
            <a:pPr lvl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7A683-7288-3AE7-BF1C-7FF0654C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1C40B-67D3-2CDE-14B3-78359736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Connecting from </a:t>
            </a:r>
            <a:r>
              <a:rPr lang="en-US" dirty="0" err="1"/>
              <a:t>PhP</a:t>
            </a:r>
            <a:r>
              <a:rPr lang="en-US" dirty="0"/>
              <a:t> to a database</a:t>
            </a:r>
          </a:p>
          <a:p>
            <a:r>
              <a:rPr lang="en-US" dirty="0"/>
              <a:t>Connecting from Java to a database</a:t>
            </a:r>
          </a:p>
          <a:p>
            <a:r>
              <a:rPr lang="en-US" dirty="0"/>
              <a:t>Connecting from C languages to a database</a:t>
            </a:r>
          </a:p>
        </p:txBody>
      </p:sp>
    </p:spTree>
    <p:extLst>
      <p:ext uri="{BB962C8B-B14F-4D97-AF65-F5344CB8AC3E}">
        <p14:creationId xmlns:p14="http://schemas.microsoft.com/office/powerpoint/2010/main" val="322172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SQL Injection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Suppose query is constructed using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"select * from instructor where name = 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" + name + "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"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Suppose the user, instead of entering a name, enters: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X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 or 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Y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 = 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then the resulting statement becomes: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"select * from instructor where name = 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" + "X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 or 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Y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 = 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Y" + "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"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which is: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select * from instructor where name = 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X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 or 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Y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 = 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Y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User could have even used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X</a:t>
            </a:r>
            <a:r>
              <a:rPr lang="en-US" altLang="ja-JP" dirty="0">
                <a:latin typeface="Arial" panose="020B0604020202020204" pitchFamily="34" charset="0"/>
                <a:ea typeface="ＭＳ Ｐゴシック" panose="020B0600070205080204" pitchFamily="34" charset="-128"/>
              </a:rPr>
              <a:t>'</a:t>
            </a:r>
            <a:r>
              <a:rPr lang="en-US" altLang="ja-JP" dirty="0">
                <a:ea typeface="ＭＳ Ｐゴシック" panose="020B0600070205080204" pitchFamily="34" charset="-128"/>
              </a:rPr>
              <a:t>; update instructor set salary = salary + 10000; --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Prepared </a:t>
            </a:r>
            <a:r>
              <a:rPr lang="en-US" altLang="en-US" dirty="0" err="1"/>
              <a:t>stament</a:t>
            </a:r>
            <a:r>
              <a:rPr lang="en-US" altLang="en-US" dirty="0"/>
              <a:t> internally uses:</a:t>
            </a:r>
            <a:br>
              <a:rPr lang="en-US" altLang="en-US" dirty="0"/>
            </a:br>
            <a:r>
              <a:rPr lang="en-US" altLang="en-US" dirty="0"/>
              <a:t>"select * from instructor where name = </a:t>
            </a:r>
            <a:r>
              <a:rPr lang="en-US" altLang="ja-JP" dirty="0">
                <a:latin typeface="Arial" panose="020B0604020202020204" pitchFamily="34" charset="0"/>
              </a:rPr>
              <a:t>'</a:t>
            </a:r>
            <a:r>
              <a:rPr lang="en-US" altLang="ja-JP" dirty="0"/>
              <a:t>X\</a:t>
            </a:r>
            <a:r>
              <a:rPr lang="en-US" altLang="ja-JP" dirty="0">
                <a:latin typeface="Arial" panose="020B0604020202020204" pitchFamily="34" charset="0"/>
              </a:rPr>
              <a:t>'</a:t>
            </a:r>
            <a:r>
              <a:rPr lang="en-US" altLang="ja-JP" dirty="0"/>
              <a:t> or \</a:t>
            </a:r>
            <a:r>
              <a:rPr lang="en-US" altLang="ja-JP" dirty="0">
                <a:latin typeface="Arial" panose="020B0604020202020204" pitchFamily="34" charset="0"/>
              </a:rPr>
              <a:t>'</a:t>
            </a:r>
            <a:r>
              <a:rPr lang="en-US" altLang="ja-JP" dirty="0"/>
              <a:t>Y\</a:t>
            </a:r>
            <a:r>
              <a:rPr lang="en-US" altLang="ja-JP" dirty="0">
                <a:latin typeface="Arial" panose="020B0604020202020204" pitchFamily="34" charset="0"/>
              </a:rPr>
              <a:t>'</a:t>
            </a:r>
            <a:r>
              <a:rPr lang="en-US" altLang="ja-JP" dirty="0"/>
              <a:t> = \</a:t>
            </a:r>
            <a:r>
              <a:rPr lang="en-US" altLang="ja-JP" dirty="0">
                <a:latin typeface="Arial" panose="020B0604020202020204" pitchFamily="34" charset="0"/>
              </a:rPr>
              <a:t>'</a:t>
            </a:r>
            <a:r>
              <a:rPr lang="en-US" altLang="ja-JP" dirty="0"/>
              <a:t>Y</a:t>
            </a:r>
            <a:r>
              <a:rPr lang="en-US" altLang="ja-JP" dirty="0">
                <a:latin typeface="Arial" panose="020B0604020202020204" pitchFamily="34" charset="0"/>
              </a:rPr>
              <a:t>'</a:t>
            </a:r>
            <a:endParaRPr lang="en-US" altLang="ja-JP" dirty="0"/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Always use prepared statements, with user inputs as parameters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Metadata Features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ResultSet metadata</a:t>
            </a:r>
          </a:p>
          <a:p>
            <a:r>
              <a:rPr lang="en-US" altLang="en-US"/>
              <a:t>E.g.after executing query to get a ResultSet rs: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ResultSetMetaData rsmd = rs.getMetaData();</a:t>
            </a:r>
          </a:p>
          <a:p>
            <a:pPr lvl="1">
              <a:buFont typeface="Monotype Sorts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for(int i = 1; i &lt;= rsmd.getColumnCount(); i++) {</a:t>
            </a:r>
          </a:p>
          <a:p>
            <a:pPr lvl="1">
              <a:buFont typeface="Monotype Sorts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      System.out.println(rsmd.getColumnName(i));</a:t>
            </a:r>
          </a:p>
          <a:p>
            <a:pPr>
              <a:buFont typeface="Monotype Sorts" charset="2"/>
              <a:buNone/>
            </a:pPr>
            <a:r>
              <a:rPr lang="en-US" altLang="en-US"/>
              <a:t>                  System.out.println(rsmd.getColumnTypeName(i));</a:t>
            </a:r>
          </a:p>
          <a:p>
            <a:pPr>
              <a:buFont typeface="Monotype Sorts" charset="2"/>
              <a:buNone/>
            </a:pPr>
            <a:r>
              <a:rPr lang="en-US" altLang="en-US"/>
              <a:t>	       }</a:t>
            </a:r>
          </a:p>
          <a:p>
            <a:r>
              <a:rPr lang="en-US" altLang="en-US"/>
              <a:t>How is this useful?</a:t>
            </a:r>
          </a:p>
          <a:p>
            <a:pPr>
              <a:buFont typeface="Monotype Sorts" charset="2"/>
              <a:buNone/>
            </a:pP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Metadata (Cont)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Database metadata</a:t>
            </a:r>
          </a:p>
          <a:p>
            <a:r>
              <a:rPr lang="en-US" altLang="en-US" dirty="0" err="1"/>
              <a:t>DatabaseMetaData</a:t>
            </a:r>
            <a:r>
              <a:rPr lang="en-US" altLang="en-US" dirty="0"/>
              <a:t> </a:t>
            </a:r>
            <a:r>
              <a:rPr lang="en-US" altLang="en-US" dirty="0" err="1"/>
              <a:t>dbmd</a:t>
            </a:r>
            <a:r>
              <a:rPr lang="en-US" altLang="en-US" dirty="0"/>
              <a:t> = </a:t>
            </a:r>
            <a:r>
              <a:rPr lang="en-US" altLang="en-US" dirty="0" err="1"/>
              <a:t>conn.getMetaData</a:t>
            </a:r>
            <a:r>
              <a:rPr lang="en-US" altLang="en-US" dirty="0"/>
              <a:t>();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002060"/>
                </a:solidFill>
              </a:rPr>
              <a:t>// Arguments to </a:t>
            </a:r>
            <a:r>
              <a:rPr lang="en-US" altLang="en-US" dirty="0" err="1">
                <a:solidFill>
                  <a:srgbClr val="002060"/>
                </a:solidFill>
              </a:rPr>
              <a:t>getColumns</a:t>
            </a:r>
            <a:r>
              <a:rPr lang="en-US" altLang="en-US" dirty="0">
                <a:solidFill>
                  <a:srgbClr val="002060"/>
                </a:solidFill>
              </a:rPr>
              <a:t>: Catalog, Schema-pattern, Table-pattern,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and Column-Pattern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Returns: One row for each column; row has a number of attributes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such as COLUMN_NAME, TYPE_NAME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The value null indicates all Catalogs/Schemas.  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The value “” indicates current catalog/schema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The value “%” has the same meaning as SQL </a:t>
            </a:r>
            <a:r>
              <a:rPr lang="en-US" altLang="en-US" b="1" dirty="0">
                <a:solidFill>
                  <a:srgbClr val="002060"/>
                </a:solidFill>
              </a:rPr>
              <a:t>like</a:t>
            </a:r>
            <a:r>
              <a:rPr lang="en-US" altLang="en-US" dirty="0">
                <a:solidFill>
                  <a:srgbClr val="002060"/>
                </a:solidFill>
              </a:rPr>
              <a:t> clause</a:t>
            </a:r>
          </a:p>
          <a:p>
            <a:pPr>
              <a:buFont typeface="Monotype Sorts" charset="2"/>
              <a:buNone/>
            </a:pPr>
            <a:r>
              <a:rPr lang="en-US" altLang="en-US" dirty="0">
                <a:solidFill>
                  <a:srgbClr val="0000FF"/>
                </a:solidFill>
              </a:rPr>
              <a:t>     </a:t>
            </a:r>
            <a:r>
              <a:rPr lang="en-US" altLang="en-US" dirty="0" err="1"/>
              <a:t>ResultSet</a:t>
            </a:r>
            <a:r>
              <a:rPr lang="en-US" altLang="en-US" dirty="0"/>
              <a:t> </a:t>
            </a:r>
            <a:r>
              <a:rPr lang="en-US" altLang="en-US" dirty="0" err="1"/>
              <a:t>rs</a:t>
            </a:r>
            <a:r>
              <a:rPr lang="en-US" altLang="en-US" dirty="0"/>
              <a:t> = </a:t>
            </a:r>
            <a:r>
              <a:rPr lang="en-US" altLang="en-US" dirty="0" err="1"/>
              <a:t>dbmd.getColumns</a:t>
            </a:r>
            <a:r>
              <a:rPr lang="en-US" altLang="en-US" dirty="0"/>
              <a:t>(null, "</a:t>
            </a:r>
            <a:r>
              <a:rPr lang="en-US" altLang="en-US" dirty="0" err="1"/>
              <a:t>univdb</a:t>
            </a:r>
            <a:r>
              <a:rPr lang="en-US" altLang="en-US" dirty="0"/>
              <a:t>", "department", "%");</a:t>
            </a:r>
            <a:endParaRPr lang="en-US" altLang="en-US" dirty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r>
              <a:rPr lang="en-US" altLang="en-US" dirty="0"/>
              <a:t>	while( </a:t>
            </a:r>
            <a:r>
              <a:rPr lang="en-US" altLang="en-US" dirty="0" err="1"/>
              <a:t>rs.next</a:t>
            </a:r>
            <a:r>
              <a:rPr lang="en-US" altLang="en-US" dirty="0"/>
              <a:t>()) {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    </a:t>
            </a:r>
            <a:r>
              <a:rPr lang="en-US" altLang="en-US" dirty="0" err="1"/>
              <a:t>System.out.println</a:t>
            </a:r>
            <a:r>
              <a:rPr lang="en-US" altLang="en-US" dirty="0"/>
              <a:t>(</a:t>
            </a:r>
            <a:r>
              <a:rPr lang="en-US" altLang="en-US" dirty="0" err="1"/>
              <a:t>rs.getString</a:t>
            </a:r>
            <a:r>
              <a:rPr lang="en-US" altLang="en-US" dirty="0"/>
              <a:t>("COLUMN_NAME"),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                                  </a:t>
            </a:r>
            <a:r>
              <a:rPr lang="en-US" altLang="en-US" dirty="0" err="1"/>
              <a:t>rs.getString</a:t>
            </a:r>
            <a:r>
              <a:rPr lang="en-US" altLang="en-US" dirty="0"/>
              <a:t>("TYPE_NAME");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}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Metadata (Cont)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277" y="1878880"/>
            <a:ext cx="8077200" cy="4903787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Database metadata</a:t>
            </a:r>
          </a:p>
          <a:p>
            <a:r>
              <a:rPr lang="en-US" altLang="en-US" dirty="0" err="1"/>
              <a:t>DatabaseMetaData</a:t>
            </a:r>
            <a:r>
              <a:rPr lang="en-US" altLang="en-US" dirty="0"/>
              <a:t> </a:t>
            </a:r>
            <a:r>
              <a:rPr lang="en-US" altLang="en-US" dirty="0" err="1"/>
              <a:t>dbmd</a:t>
            </a:r>
            <a:r>
              <a:rPr lang="en-US" altLang="en-US" dirty="0"/>
              <a:t> = </a:t>
            </a:r>
            <a:r>
              <a:rPr lang="en-US" altLang="en-US" dirty="0" err="1"/>
              <a:t>conn.getMetaData</a:t>
            </a:r>
            <a:r>
              <a:rPr lang="en-US" altLang="en-US" dirty="0"/>
              <a:t>();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rgbClr val="002060"/>
                </a:solidFill>
              </a:rPr>
              <a:t>// Arguments to </a:t>
            </a:r>
            <a:r>
              <a:rPr lang="en-US" altLang="en-US" dirty="0" err="1">
                <a:solidFill>
                  <a:srgbClr val="002060"/>
                </a:solidFill>
              </a:rPr>
              <a:t>getTables</a:t>
            </a:r>
            <a:r>
              <a:rPr lang="en-US" altLang="en-US" dirty="0">
                <a:solidFill>
                  <a:srgbClr val="002060"/>
                </a:solidFill>
              </a:rPr>
              <a:t>: Catalog, Schema-pattern, Table-pattern,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and Table-Type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Returns: One row for each table; row has a number of attributes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such as TABLE_NAME, TABLE_CAT, TABLE_TYPE, ..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The value null indicates all Catalogs/Schemas.  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The value “” indicates current catalog/schema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The value “%” has the same meaning as SQL </a:t>
            </a:r>
            <a:r>
              <a:rPr lang="en-US" altLang="en-US" b="1" dirty="0">
                <a:solidFill>
                  <a:srgbClr val="002060"/>
                </a:solidFill>
              </a:rPr>
              <a:t>like</a:t>
            </a:r>
            <a:r>
              <a:rPr lang="en-US" altLang="en-US" dirty="0">
                <a:solidFill>
                  <a:srgbClr val="002060"/>
                </a:solidFill>
              </a:rPr>
              <a:t> clause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The last attribute is an array of types of tables to return.  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   TABLE means only regular tables</a:t>
            </a:r>
          </a:p>
          <a:p>
            <a:pPr>
              <a:buFont typeface="Monotype Sorts" charset="2"/>
              <a:buNone/>
            </a:pPr>
            <a:r>
              <a:rPr lang="en-US" altLang="en-US" dirty="0">
                <a:solidFill>
                  <a:srgbClr val="0000FF"/>
                </a:solidFill>
              </a:rPr>
              <a:t>     </a:t>
            </a:r>
            <a:r>
              <a:rPr lang="en-US" altLang="en-US" dirty="0" err="1"/>
              <a:t>ResultSet</a:t>
            </a:r>
            <a:r>
              <a:rPr lang="en-US" altLang="en-US" dirty="0"/>
              <a:t> </a:t>
            </a:r>
            <a:r>
              <a:rPr lang="en-US" altLang="en-US" dirty="0" err="1"/>
              <a:t>rs</a:t>
            </a:r>
            <a:r>
              <a:rPr lang="en-US" altLang="en-US" dirty="0"/>
              <a:t> = </a:t>
            </a:r>
            <a:r>
              <a:rPr lang="en-US" altLang="en-US" dirty="0" err="1"/>
              <a:t>dbmd.getTables</a:t>
            </a:r>
            <a:r>
              <a:rPr lang="en-US" altLang="en-US" dirty="0"/>
              <a:t> (“”, "", “%", new String[] {“TABLES”});</a:t>
            </a:r>
            <a:endParaRPr lang="en-US" altLang="en-US" dirty="0">
              <a:solidFill>
                <a:srgbClr val="0000FF"/>
              </a:solidFill>
            </a:endParaRPr>
          </a:p>
          <a:p>
            <a:pPr>
              <a:buFont typeface="Monotype Sorts" charset="2"/>
              <a:buNone/>
            </a:pPr>
            <a:r>
              <a:rPr lang="en-US" altLang="en-US" dirty="0"/>
              <a:t>	while( </a:t>
            </a:r>
            <a:r>
              <a:rPr lang="en-US" altLang="en-US" dirty="0" err="1"/>
              <a:t>rs.next</a:t>
            </a:r>
            <a:r>
              <a:rPr lang="en-US" altLang="en-US" dirty="0"/>
              <a:t>()) {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	       </a:t>
            </a:r>
            <a:r>
              <a:rPr lang="en-US" altLang="en-US" dirty="0" err="1"/>
              <a:t>System.out.println</a:t>
            </a:r>
            <a:r>
              <a:rPr lang="en-US" altLang="en-US" dirty="0"/>
              <a:t>(</a:t>
            </a:r>
            <a:r>
              <a:rPr lang="en-US" altLang="en-US" dirty="0" err="1"/>
              <a:t>rs.getString</a:t>
            </a:r>
            <a:r>
              <a:rPr lang="en-US" altLang="en-US" dirty="0"/>
              <a:t>(“TABLE_NAME“));</a:t>
            </a:r>
          </a:p>
          <a:p>
            <a:pPr>
              <a:buFont typeface="Monotype Sorts" charset="2"/>
              <a:buNone/>
            </a:pPr>
            <a:r>
              <a:rPr lang="en-US" altLang="en-US" dirty="0"/>
              <a:t>     }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Finding Primary Keys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err="1"/>
              <a:t>DatabaseMetaData</a:t>
            </a:r>
            <a:r>
              <a:rPr lang="en-US" altLang="en-US" dirty="0"/>
              <a:t> </a:t>
            </a:r>
            <a:r>
              <a:rPr lang="en-US" altLang="en-US" dirty="0" err="1"/>
              <a:t>dmd</a:t>
            </a:r>
            <a:r>
              <a:rPr lang="en-US" altLang="en-US" dirty="0"/>
              <a:t> = </a:t>
            </a:r>
            <a:r>
              <a:rPr lang="en-US" altLang="en-US" dirty="0" err="1"/>
              <a:t>connection.getMetaData</a:t>
            </a:r>
            <a:r>
              <a:rPr lang="en-US" altLang="en-US" dirty="0"/>
              <a:t>();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>
                <a:solidFill>
                  <a:srgbClr val="002060"/>
                </a:solidFill>
              </a:rPr>
              <a:t>// Arguments below are:  Catalog, Schema, and Table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The value “”  for Catalog/Schema indicates current catalog/schema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//  The value null indicates all catalogs/schemas</a:t>
            </a:r>
            <a:br>
              <a:rPr lang="en-US" altLang="en-US" dirty="0">
                <a:solidFill>
                  <a:srgbClr val="0000FF"/>
                </a:solidFill>
              </a:rPr>
            </a:br>
            <a:r>
              <a:rPr lang="en-US" altLang="en-US" dirty="0" err="1"/>
              <a:t>ResultSet</a:t>
            </a:r>
            <a:r>
              <a:rPr lang="en-US" altLang="en-US" dirty="0"/>
              <a:t> </a:t>
            </a:r>
            <a:r>
              <a:rPr lang="en-US" altLang="en-US" dirty="0" err="1"/>
              <a:t>rs</a:t>
            </a:r>
            <a:r>
              <a:rPr lang="en-US" altLang="en-US" dirty="0"/>
              <a:t> = </a:t>
            </a:r>
            <a:r>
              <a:rPr lang="en-US" altLang="en-US" dirty="0" err="1"/>
              <a:t>dmd.getPrimaryKeys</a:t>
            </a:r>
            <a:r>
              <a:rPr lang="en-US" altLang="en-US" dirty="0"/>
              <a:t>(“”, “”, </a:t>
            </a:r>
            <a:r>
              <a:rPr lang="en-US" altLang="en-US" dirty="0" err="1"/>
              <a:t>tableName</a:t>
            </a:r>
            <a:r>
              <a:rPr lang="en-US" altLang="en-US" dirty="0"/>
              <a:t>);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while(</a:t>
            </a:r>
            <a:r>
              <a:rPr lang="en-US" altLang="en-US" dirty="0" err="1"/>
              <a:t>rs.next</a:t>
            </a:r>
            <a:r>
              <a:rPr lang="en-US" altLang="en-US" dirty="0"/>
              <a:t>()){</a:t>
            </a:r>
            <a:br>
              <a:rPr lang="en-US" altLang="en-US" dirty="0"/>
            </a:br>
            <a:r>
              <a:rPr lang="en-US" altLang="en-US" dirty="0">
                <a:solidFill>
                  <a:srgbClr val="002060"/>
                </a:solidFill>
              </a:rPr>
              <a:t>    // KEY_SEQ indicates the position of the attribute in 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    // the primary key, which is required if a primary key has multiple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>
                <a:solidFill>
                  <a:srgbClr val="002060"/>
                </a:solidFill>
              </a:rPr>
              <a:t>    // attributes</a:t>
            </a:r>
            <a:br>
              <a:rPr lang="en-US" altLang="en-US" dirty="0">
                <a:solidFill>
                  <a:srgbClr val="002060"/>
                </a:solidFill>
              </a:rPr>
            </a:br>
            <a:r>
              <a:rPr lang="en-US" altLang="en-US" dirty="0"/>
              <a:t>    </a:t>
            </a:r>
            <a:r>
              <a:rPr lang="en-US" altLang="en-US" dirty="0" err="1"/>
              <a:t>System.out.println</a:t>
            </a:r>
            <a:r>
              <a:rPr lang="en-US" altLang="en-US" dirty="0"/>
              <a:t>(</a:t>
            </a:r>
            <a:r>
              <a:rPr lang="en-US" altLang="en-US" dirty="0" err="1"/>
              <a:t>rs.getString</a:t>
            </a:r>
            <a:r>
              <a:rPr lang="en-US" altLang="en-US" dirty="0"/>
              <a:t>(“KEY_SEQ”),  </a:t>
            </a:r>
            <a:br>
              <a:rPr lang="en-US" altLang="en-US" dirty="0"/>
            </a:br>
            <a:r>
              <a:rPr lang="en-US" altLang="en-US" dirty="0"/>
              <a:t>                                       </a:t>
            </a:r>
            <a:r>
              <a:rPr lang="en-US" altLang="en-US" dirty="0" err="1"/>
              <a:t>rs.getString</a:t>
            </a:r>
            <a:r>
              <a:rPr lang="en-US" altLang="en-US" dirty="0"/>
              <a:t>("COLUMN_NAME");</a:t>
            </a:r>
            <a:br>
              <a:rPr lang="en-US" altLang="en-US" dirty="0"/>
            </a:br>
            <a:r>
              <a:rPr lang="en-US" altLang="en-US" dirty="0"/>
              <a:t>}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Transaction Control in JDBC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690688"/>
            <a:ext cx="10661073" cy="4983163"/>
          </a:xfrm>
        </p:spPr>
        <p:txBody>
          <a:bodyPr>
            <a:normAutofit/>
          </a:bodyPr>
          <a:lstStyle/>
          <a:p>
            <a:r>
              <a:rPr lang="en-US" altLang="en-US" dirty="0"/>
              <a:t>By default, each SQL statement is treated as a separate transaction that is committed automatically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bad idea for transactions with multiple updates</a:t>
            </a:r>
          </a:p>
          <a:p>
            <a:r>
              <a:rPr lang="en-US" altLang="en-US" dirty="0"/>
              <a:t>Can turn off automatic commit on a connection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conn.setAutoCommit</a:t>
            </a:r>
            <a:r>
              <a:rPr lang="en-US" altLang="en-US" dirty="0">
                <a:ea typeface="ＭＳ Ｐゴシック" panose="020B0600070205080204" pitchFamily="34" charset="-128"/>
              </a:rPr>
              <a:t>(false);</a:t>
            </a:r>
          </a:p>
          <a:p>
            <a:r>
              <a:rPr lang="en-US" altLang="en-US" dirty="0"/>
              <a:t>Transactions must then be committed or rolled back explicitly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conn.commit</a:t>
            </a:r>
            <a:r>
              <a:rPr lang="en-US" altLang="en-US" dirty="0">
                <a:ea typeface="ＭＳ Ｐゴシック" panose="020B0600070205080204" pitchFamily="34" charset="-128"/>
              </a:rPr>
              <a:t>();     or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conn.rollback</a:t>
            </a:r>
            <a:r>
              <a:rPr lang="en-US" altLang="en-US" dirty="0">
                <a:ea typeface="ＭＳ Ｐゴシック" panose="020B0600070205080204" pitchFamily="34" charset="-128"/>
              </a:rPr>
              <a:t>();</a:t>
            </a:r>
          </a:p>
          <a:p>
            <a:r>
              <a:rPr lang="en-US" altLang="en-US" dirty="0" err="1"/>
              <a:t>conn.setAutoCommit</a:t>
            </a:r>
            <a:r>
              <a:rPr lang="en-US" altLang="en-US" dirty="0"/>
              <a:t>(true) turns on automatic commit.</a:t>
            </a:r>
          </a:p>
          <a:p>
            <a:pPr>
              <a:buNone/>
            </a:pPr>
            <a:r>
              <a:rPr lang="en-US" altLang="en-US" dirty="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77982" y="9727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Other JDBC Features – Calling functions and procedures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0442" y="1746105"/>
            <a:ext cx="10583140" cy="4903787"/>
          </a:xfrm>
        </p:spPr>
        <p:txBody>
          <a:bodyPr>
            <a:normAutofit/>
          </a:bodyPr>
          <a:lstStyle/>
          <a:p>
            <a:r>
              <a:rPr lang="en-US" altLang="en-US" dirty="0"/>
              <a:t>Calling functions and procedures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CallableStatement</a:t>
            </a:r>
            <a:r>
              <a:rPr lang="en-US" altLang="en-US" dirty="0">
                <a:ea typeface="ＭＳ Ｐゴシック" panose="020B0600070205080204" pitchFamily="34" charset="-128"/>
              </a:rPr>
              <a:t> cStmt1 = </a:t>
            </a:r>
            <a:r>
              <a:rPr lang="en-US" altLang="en-US" dirty="0" err="1">
                <a:ea typeface="ＭＳ Ｐゴシック" panose="020B0600070205080204" pitchFamily="34" charset="-128"/>
              </a:rPr>
              <a:t>conn.prepareCall</a:t>
            </a:r>
            <a:r>
              <a:rPr lang="en-US" altLang="en-US" dirty="0">
                <a:ea typeface="ＭＳ Ｐゴシック" panose="020B0600070205080204" pitchFamily="34" charset="-128"/>
              </a:rPr>
              <a:t>("{? = call some function(?)}");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CallableStatement</a:t>
            </a:r>
            <a:r>
              <a:rPr lang="en-US" altLang="en-US" dirty="0">
                <a:ea typeface="ＭＳ Ｐゴシック" panose="020B0600070205080204" pitchFamily="34" charset="-128"/>
              </a:rPr>
              <a:t> cStmt2 = </a:t>
            </a:r>
            <a:r>
              <a:rPr lang="en-US" altLang="en-US" dirty="0" err="1">
                <a:ea typeface="ＭＳ Ｐゴシック" panose="020B0600070205080204" pitchFamily="34" charset="-128"/>
              </a:rPr>
              <a:t>conn.prepareCall</a:t>
            </a:r>
            <a:r>
              <a:rPr lang="en-US" altLang="en-US" dirty="0">
                <a:ea typeface="ＭＳ Ｐゴシック" panose="020B0600070205080204" pitchFamily="34" charset="-128"/>
              </a:rPr>
              <a:t>("{call some procedure(?,?)}");</a:t>
            </a:r>
          </a:p>
          <a:p>
            <a:r>
              <a:rPr lang="en-US" altLang="en-US" dirty="0"/>
              <a:t>Handling large object types</a:t>
            </a:r>
          </a:p>
          <a:p>
            <a:pPr lvl="1"/>
            <a:r>
              <a:rPr lang="en-US" altLang="en-US" dirty="0" err="1">
                <a:ea typeface="ＭＳ Ｐゴシック" panose="020B0600070205080204" pitchFamily="34" charset="-128"/>
              </a:rPr>
              <a:t>getBlob</a:t>
            </a:r>
            <a:r>
              <a:rPr lang="en-US" altLang="en-US" dirty="0">
                <a:ea typeface="ＭＳ Ｐゴシック" panose="020B0600070205080204" pitchFamily="34" charset="-128"/>
              </a:rPr>
              <a:t>()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getClob</a:t>
            </a:r>
            <a:r>
              <a:rPr lang="en-US" altLang="en-US" dirty="0">
                <a:ea typeface="ＭＳ Ｐゴシック" panose="020B0600070205080204" pitchFamily="34" charset="-128"/>
              </a:rPr>
              <a:t>() that are similar to the </a:t>
            </a:r>
            <a:r>
              <a:rPr lang="en-US" altLang="en-US" dirty="0" err="1">
                <a:ea typeface="ＭＳ Ｐゴシック" panose="020B0600070205080204" pitchFamily="34" charset="-128"/>
              </a:rPr>
              <a:t>getString</a:t>
            </a:r>
            <a:r>
              <a:rPr lang="en-US" altLang="en-US" dirty="0">
                <a:ea typeface="ＭＳ Ｐゴシック" panose="020B0600070205080204" pitchFamily="34" charset="-128"/>
              </a:rPr>
              <a:t>() method, but return objects of type Blob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Clob</a:t>
            </a:r>
            <a:r>
              <a:rPr lang="en-US" altLang="en-US" dirty="0">
                <a:ea typeface="ＭＳ Ｐゴシック" panose="020B0600070205080204" pitchFamily="34" charset="-128"/>
              </a:rPr>
              <a:t>, respectively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get data from these objects by </a:t>
            </a:r>
            <a:r>
              <a:rPr lang="en-US" altLang="en-US" dirty="0" err="1">
                <a:ea typeface="ＭＳ Ｐゴシック" panose="020B0600070205080204" pitchFamily="34" charset="-128"/>
              </a:rPr>
              <a:t>getBytes</a:t>
            </a:r>
            <a:r>
              <a:rPr lang="en-US" altLang="en-US" dirty="0">
                <a:ea typeface="ＭＳ Ｐゴシック" panose="020B0600070205080204" pitchFamily="34" charset="-128"/>
              </a:rPr>
              <a:t>()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associate an open stream with Java Blob or </a:t>
            </a:r>
            <a:r>
              <a:rPr lang="en-US" altLang="en-US" dirty="0" err="1">
                <a:ea typeface="ＭＳ Ｐゴシック" panose="020B0600070205080204" pitchFamily="34" charset="-128"/>
              </a:rPr>
              <a:t>Clob</a:t>
            </a:r>
            <a:r>
              <a:rPr lang="en-US" altLang="en-US" dirty="0">
                <a:ea typeface="ＭＳ Ｐゴシック" panose="020B0600070205080204" pitchFamily="34" charset="-128"/>
              </a:rPr>
              <a:t> object to update large objects</a:t>
            </a:r>
          </a:p>
          <a:p>
            <a:pPr lvl="2"/>
            <a:r>
              <a:rPr lang="en-US" altLang="en-US" dirty="0" err="1">
                <a:ea typeface="ＭＳ Ｐゴシック" panose="020B0600070205080204" pitchFamily="34" charset="-128"/>
              </a:rPr>
              <a:t>blob.setBlob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dirty="0" err="1">
                <a:ea typeface="ＭＳ Ｐゴシック" panose="020B0600070205080204" pitchFamily="34" charset="-128"/>
              </a:rPr>
              <a:t>int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parameterIndex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dirty="0" err="1">
                <a:ea typeface="ＭＳ Ｐゴシック" panose="020B0600070205080204" pitchFamily="34" charset="-128"/>
              </a:rPr>
              <a:t>InputStream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inputStream</a:t>
            </a:r>
            <a:r>
              <a:rPr lang="en-US" altLang="en-US" dirty="0">
                <a:ea typeface="ＭＳ Ｐゴシック" panose="020B0600070205080204" pitchFamily="34" charset="-128"/>
              </a:rPr>
              <a:t>).</a:t>
            </a:r>
          </a:p>
          <a:p>
            <a:pPr lvl="2"/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JDBC Resources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749878" y="1786516"/>
            <a:ext cx="9225395" cy="4903787"/>
          </a:xfrm>
        </p:spPr>
        <p:txBody>
          <a:bodyPr/>
          <a:lstStyle/>
          <a:p>
            <a:r>
              <a:rPr lang="en-US" altLang="en-US" dirty="0"/>
              <a:t>JDBC Basics Tutorial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https://docs.oracle.com/javase/tutorial/jdbc/index.html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95F5-63F5-C62B-2A2E-868AC75D0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Connection from C Languages to a DB using ODBC Connector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DF37DE8-87C1-7A45-098E-904CF264B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17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ODBC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57421"/>
            <a:ext cx="10116127" cy="4635454"/>
          </a:xfrm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O</a:t>
            </a:r>
            <a:r>
              <a:rPr lang="en-US" altLang="en-US" dirty="0"/>
              <a:t>pen </a:t>
            </a:r>
            <a:r>
              <a:rPr lang="en-US" altLang="en-US" dirty="0" err="1"/>
              <a:t>DataBase</a:t>
            </a:r>
            <a:r>
              <a:rPr lang="en-US" altLang="en-US" dirty="0"/>
              <a:t> Connectivity (ODBC) standard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standard for application program to communicate with a database server.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application program interface (API) to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open a connection with a database,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send queries and updates,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get back results.</a:t>
            </a:r>
          </a:p>
          <a:p>
            <a:r>
              <a:rPr lang="en-US" altLang="en-US" dirty="0"/>
              <a:t>Applications such as GUI, spreadsheets, etc. can use ODBC</a:t>
            </a:r>
          </a:p>
          <a:p>
            <a:pPr>
              <a:buNone/>
            </a:pPr>
            <a:r>
              <a:rPr lang="en-US" altLang="en-US" dirty="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495F5-63F5-C62B-2A2E-868AC75D0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Connection from </a:t>
            </a:r>
            <a:r>
              <a:rPr lang="en-US" dirty="0" err="1"/>
              <a:t>PhP</a:t>
            </a:r>
            <a:r>
              <a:rPr lang="en-US" dirty="0"/>
              <a:t> to DB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DF37DE8-87C1-7A45-098E-904CF264B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98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367B-D240-DEFA-CAF1-4D5BF6D6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Download and Install </a:t>
            </a:r>
            <a:r>
              <a:rPr lang="en-US" b="0" i="0" u="none" strike="noStrike" dirty="0">
                <a:effectLst/>
                <a:latin typeface="Red Hat Display"/>
              </a:rPr>
              <a:t>MySQL .NET Connector Extension</a:t>
            </a:r>
            <a:r>
              <a:rPr lang="en-US" u="none" strike="noStrike" dirty="0">
                <a:latin typeface="Red Hat Display"/>
              </a:rPr>
              <a:t> (Typical)</a:t>
            </a:r>
            <a:br>
              <a:rPr lang="en-US" b="0" i="0" dirty="0">
                <a:effectLst/>
                <a:latin typeface="Red Hat Display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4E336-0D48-BACF-5C88-BA93BAD94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6" t="7946" r="38863" b="15825"/>
          <a:stretch/>
        </p:blipFill>
        <p:spPr>
          <a:xfrm>
            <a:off x="932872" y="1376217"/>
            <a:ext cx="6225309" cy="52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00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575F7-18AF-6934-5813-2E9D11BF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Reference to the Connector from Visual Studio (Select </a:t>
            </a:r>
            <a:r>
              <a:rPr lang="en-US" dirty="0" err="1"/>
              <a:t>MySql.data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1C47D-27AA-07BE-1F88-E6CD93080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B4AE3-4E01-3E8B-8378-2710E3F12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42" t="46868" r="51894" b="9931"/>
          <a:stretch/>
        </p:blipFill>
        <p:spPr>
          <a:xfrm>
            <a:off x="681182" y="1690688"/>
            <a:ext cx="3853873" cy="4964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DF951-B1B2-B9DB-DCC7-D07835CB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8" t="37782" r="41439" b="23565"/>
          <a:stretch/>
        </p:blipFill>
        <p:spPr>
          <a:xfrm>
            <a:off x="4675907" y="1825624"/>
            <a:ext cx="7432965" cy="400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8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E8C6-6F9F-9948-C51F-DE131537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3" y="18255"/>
            <a:ext cx="10515600" cy="1325563"/>
          </a:xfrm>
        </p:spPr>
        <p:txBody>
          <a:bodyPr/>
          <a:lstStyle/>
          <a:p>
            <a:r>
              <a:rPr lang="en-US" dirty="0"/>
              <a:t>Connection from C# to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6B261-2D97-3DAA-BB2F-1AF5CB452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64" t="23832" r="40227" b="31185"/>
          <a:stretch/>
        </p:blipFill>
        <p:spPr>
          <a:xfrm>
            <a:off x="480290" y="1343818"/>
            <a:ext cx="8395855" cy="489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57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F6D409-85F4-C420-8364-9CECA205E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0" t="6734" r="40000" b="33567"/>
          <a:stretch/>
        </p:blipFill>
        <p:spPr>
          <a:xfrm>
            <a:off x="73893" y="156394"/>
            <a:ext cx="7961744" cy="6370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5B27E-05BC-D794-809C-9BCECB853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0" t="65376" r="60915" b="4646"/>
          <a:stretch/>
        </p:blipFill>
        <p:spPr>
          <a:xfrm>
            <a:off x="8220366" y="1568537"/>
            <a:ext cx="3759198" cy="30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6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1772-54D1-90A7-0C34-43B8BF4D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6" y="18255"/>
            <a:ext cx="10515600" cy="1325563"/>
          </a:xfrm>
        </p:spPr>
        <p:txBody>
          <a:bodyPr/>
          <a:lstStyle/>
          <a:p>
            <a:r>
              <a:rPr lang="en-US" dirty="0"/>
              <a:t>Inserting New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2C53F-76CF-C3E3-F07E-35D9B3F6F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4" t="17913" r="39167" b="22424"/>
          <a:stretch/>
        </p:blipFill>
        <p:spPr>
          <a:xfrm>
            <a:off x="600364" y="1228436"/>
            <a:ext cx="7019636" cy="54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7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87B9EA8D-3C15-EA49-3F2A-D55DD7F91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0049" y="313954"/>
            <a:ext cx="8230464" cy="1064272"/>
          </a:xfrm>
        </p:spPr>
        <p:txBody>
          <a:bodyPr>
            <a:normAutofit fontScale="90000"/>
          </a:bodyPr>
          <a:lstStyle/>
          <a:p>
            <a:pPr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l-GR" dirty="0"/>
              <a:t>Connecting PHP to MySQL using WAMP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D96A294B-BF1D-72F3-DE10-0CFA854758E3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980049" y="1646094"/>
            <a:ext cx="8230464" cy="4444307"/>
          </a:xfrm>
        </p:spPr>
        <p:txBody>
          <a:bodyPr anchor="ctr"/>
          <a:lstStyle/>
          <a:p>
            <a:pPr marL="0" indent="0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l-GR" dirty="0"/>
              <a:t>On windows, you can download and install WAMP.  With one installation and you get an Apache webserver, database server and </a:t>
            </a:r>
            <a:r>
              <a:rPr lang="en-GB" altLang="el-GR" dirty="0" err="1"/>
              <a:t>php</a:t>
            </a:r>
            <a:r>
              <a:rPr lang="en-GB" altLang="el-GR" dirty="0"/>
              <a:t>.</a:t>
            </a:r>
          </a:p>
          <a:p>
            <a:pPr marL="0" indent="0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l-GR" dirty="0">
                <a:hlinkClick r:id="rId3"/>
              </a:rPr>
              <a:t>http://www.wampserver.com</a:t>
            </a:r>
          </a:p>
          <a:p>
            <a:pPr marL="0" indent="0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endParaRPr lang="en-GB" altLang="el-GR" dirty="0"/>
          </a:p>
          <a:p>
            <a:pPr marL="0" indent="0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l-GR" dirty="0"/>
              <a:t>On mac, you can download and install MAMP.</a:t>
            </a:r>
          </a:p>
          <a:p>
            <a:pPr marL="0" indent="0">
              <a:spcAft>
                <a:spcPct val="0"/>
              </a:spcAft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  <a:tab pos="7880665" algn="l"/>
              </a:tabLst>
            </a:pPr>
            <a:r>
              <a:rPr lang="en-GB" altLang="el-GR" dirty="0">
                <a:hlinkClick r:id="rId4"/>
              </a:rPr>
              <a:t>http://www.mamp.info/en/index.html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CA86E-2E73-957E-34F9-2FB08B464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7" t="28949" r="41752" b="47912"/>
          <a:stretch/>
        </p:blipFill>
        <p:spPr>
          <a:xfrm>
            <a:off x="429828" y="1523520"/>
            <a:ext cx="11332344" cy="48262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300FD9E-E33E-853C-813F-82B93494640F}"/>
              </a:ext>
            </a:extLst>
          </p:cNvPr>
          <p:cNvSpPr/>
          <p:nvPr/>
        </p:nvSpPr>
        <p:spPr>
          <a:xfrm>
            <a:off x="504202" y="4697079"/>
            <a:ext cx="4999290" cy="74313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A9F0EA-9FB8-BBA6-3A05-5BCAC135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Start Wamp and Apache Servers</a:t>
            </a:r>
          </a:p>
        </p:txBody>
      </p:sp>
    </p:spTree>
    <p:extLst>
      <p:ext uri="{BB962C8B-B14F-4D97-AF65-F5344CB8AC3E}">
        <p14:creationId xmlns:p14="http://schemas.microsoft.com/office/powerpoint/2010/main" val="371522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4D3FF-866F-6244-02D7-A08FB7A01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Create a New Database using PhpMyAdmin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B00F4-B69E-E19E-876E-BD6BD919A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" t="21818" r="30985" b="24579"/>
          <a:stretch/>
        </p:blipFill>
        <p:spPr>
          <a:xfrm>
            <a:off x="480291" y="1472551"/>
            <a:ext cx="10970880" cy="52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8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4646-0514-D8A3-9131-70BAEC71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</a:t>
            </a:r>
            <a:r>
              <a:rPr lang="en-US" dirty="0" err="1"/>
              <a:t>PhP</a:t>
            </a:r>
            <a:r>
              <a:rPr lang="en-US" dirty="0"/>
              <a:t> Connection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2D78B-A087-D763-596C-F11D21B91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" t="23300" r="32954" b="37912"/>
          <a:stretch/>
        </p:blipFill>
        <p:spPr>
          <a:xfrm>
            <a:off x="608640" y="1597890"/>
            <a:ext cx="11190691" cy="39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7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0AEB-DC0F-5883-188E-8AEAE812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whether connection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CE379-327B-E9F2-1B24-ACB78384C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" t="22491" r="35076" b="48149"/>
          <a:stretch/>
        </p:blipFill>
        <p:spPr>
          <a:xfrm>
            <a:off x="608640" y="1542472"/>
            <a:ext cx="12099991" cy="33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926A-87FD-0FE5-639E-77BADEAC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SQL queries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C80C0-58AB-8D84-B287-9619AE049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0" t="18047" r="31742" b="24848"/>
          <a:stretch/>
        </p:blipFill>
        <p:spPr>
          <a:xfrm>
            <a:off x="608641" y="1341035"/>
            <a:ext cx="8626763" cy="55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1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1605</Words>
  <Application>Microsoft Office PowerPoint</Application>
  <PresentationFormat>Widescreen</PresentationFormat>
  <Paragraphs>158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Monotype Sorts</vt:lpstr>
      <vt:lpstr>Red Hat Display</vt:lpstr>
      <vt:lpstr>Times New Roman</vt:lpstr>
      <vt:lpstr>Office Theme</vt:lpstr>
      <vt:lpstr>Developing Database Applications</vt:lpstr>
      <vt:lpstr>Outline</vt:lpstr>
      <vt:lpstr>Connection from PhP to DB</vt:lpstr>
      <vt:lpstr>Connecting PHP to MySQL using WAMP</vt:lpstr>
      <vt:lpstr>First Start Wamp and Apache Servers</vt:lpstr>
      <vt:lpstr>First Create a New Database using PhpMyAdmin</vt:lpstr>
      <vt:lpstr>Write PhP Connection Code</vt:lpstr>
      <vt:lpstr>Check whether connection works</vt:lpstr>
      <vt:lpstr>Sending SQL queries to the Database</vt:lpstr>
      <vt:lpstr>PowerPoint Presentation</vt:lpstr>
      <vt:lpstr>Calling a Procedure from PhP</vt:lpstr>
      <vt:lpstr>Connection from Java to a DB using JDBC Connector</vt:lpstr>
      <vt:lpstr>First download JDBC Connector and then Add JDBC connector path to the classpath</vt:lpstr>
      <vt:lpstr>Connection Code</vt:lpstr>
      <vt:lpstr>JDBC</vt:lpstr>
      <vt:lpstr>JDBC Code</vt:lpstr>
      <vt:lpstr>JDBC SUBSECTIONS       </vt:lpstr>
      <vt:lpstr>JDBC Code Details       </vt:lpstr>
      <vt:lpstr>Prepared Statement</vt:lpstr>
      <vt:lpstr>SQL Injection</vt:lpstr>
      <vt:lpstr>Metadata Features</vt:lpstr>
      <vt:lpstr>Metadata (Cont)</vt:lpstr>
      <vt:lpstr>Metadata (Cont)</vt:lpstr>
      <vt:lpstr>Finding Primary Keys</vt:lpstr>
      <vt:lpstr>Transaction Control in JDBC</vt:lpstr>
      <vt:lpstr>Other JDBC Features – Calling functions and procedures</vt:lpstr>
      <vt:lpstr>JDBC Resources</vt:lpstr>
      <vt:lpstr>Connection from C Languages to a DB using ODBC Connector</vt:lpstr>
      <vt:lpstr>ODBC</vt:lpstr>
      <vt:lpstr>Download and Install MySQL .NET Connector Extension (Typical) </vt:lpstr>
      <vt:lpstr>Add Reference to the Connector from Visual Studio (Select MySql.data)</vt:lpstr>
      <vt:lpstr>Connection from C# to Database</vt:lpstr>
      <vt:lpstr>PowerPoint Presentation</vt:lpstr>
      <vt:lpstr>Inserting New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Database Applications</dc:title>
  <dc:creator>CIU</dc:creator>
  <cp:lastModifiedBy>CIU</cp:lastModifiedBy>
  <cp:revision>32</cp:revision>
  <dcterms:created xsi:type="dcterms:W3CDTF">2023-05-08T10:19:56Z</dcterms:created>
  <dcterms:modified xsi:type="dcterms:W3CDTF">2024-02-19T08:57:43Z</dcterms:modified>
</cp:coreProperties>
</file>